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781" r:id="rId2"/>
  </p:sldMasterIdLst>
  <p:sldIdLst>
    <p:sldId id="256" r:id="rId3"/>
    <p:sldId id="315" r:id="rId4"/>
    <p:sldId id="311" r:id="rId5"/>
    <p:sldId id="308" r:id="rId6"/>
    <p:sldId id="257" r:id="rId7"/>
    <p:sldId id="314" r:id="rId8"/>
    <p:sldId id="302" r:id="rId9"/>
    <p:sldId id="305" r:id="rId10"/>
    <p:sldId id="316" r:id="rId11"/>
    <p:sldId id="281" r:id="rId12"/>
    <p:sldId id="295" r:id="rId13"/>
    <p:sldId id="291" r:id="rId14"/>
    <p:sldId id="318" r:id="rId15"/>
    <p:sldId id="269" r:id="rId16"/>
    <p:sldId id="275" r:id="rId17"/>
    <p:sldId id="276" r:id="rId18"/>
    <p:sldId id="277" r:id="rId19"/>
    <p:sldId id="278" r:id="rId20"/>
    <p:sldId id="280" r:id="rId21"/>
    <p:sldId id="273" r:id="rId22"/>
    <p:sldId id="319" r:id="rId23"/>
    <p:sldId id="321" r:id="rId24"/>
    <p:sldId id="320" r:id="rId25"/>
    <p:sldId id="322" r:id="rId26"/>
    <p:sldId id="324" r:id="rId27"/>
    <p:sldId id="325" r:id="rId28"/>
    <p:sldId id="327" r:id="rId29"/>
    <p:sldId id="326" r:id="rId30"/>
    <p:sldId id="330" r:id="rId31"/>
    <p:sldId id="323" r:id="rId32"/>
    <p:sldId id="331" r:id="rId33"/>
    <p:sldId id="334" r:id="rId34"/>
    <p:sldId id="333" r:id="rId35"/>
    <p:sldId id="332" r:id="rId36"/>
    <p:sldId id="328" r:id="rId37"/>
    <p:sldId id="352" r:id="rId38"/>
    <p:sldId id="329" r:id="rId39"/>
    <p:sldId id="356" r:id="rId40"/>
    <p:sldId id="357" r:id="rId41"/>
    <p:sldId id="26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autoAdjust="0"/>
    <p:restoredTop sz="94660"/>
  </p:normalViewPr>
  <p:slideViewPr>
    <p:cSldViewPr snapToGrid="0">
      <p:cViewPr varScale="1">
        <p:scale>
          <a:sx n="79" d="100"/>
          <a:sy n="79" d="100"/>
        </p:scale>
        <p:origin x="96"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07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94221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1530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46937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C04E684-10F4-4CC3-A0B9-F03AA7BE37CF}" type="datetimeFigureOut">
              <a:rPr lang="en-US" smtClean="0"/>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10829688"/>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04E684-10F4-4CC3-A0B9-F03AA7BE37CF}" type="datetimeFigureOut">
              <a:rPr lang="en-US" smtClean="0"/>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93429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C04E684-10F4-4CC3-A0B9-F03AA7BE37CF}" type="datetimeFigureOut">
              <a:rPr lang="en-US" smtClean="0"/>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5262135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C04E684-10F4-4CC3-A0B9-F03AA7BE37CF}" type="datetimeFigureOut">
              <a:rPr lang="en-US" smtClean="0"/>
              <a:t>6/11/2025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56304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C04E684-10F4-4CC3-A0B9-F03AA7BE37CF}" type="datetimeFigureOut">
              <a:rPr lang="en-US" smtClean="0"/>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86903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04E684-10F4-4CC3-A0B9-F03AA7BE37CF}" type="datetimeFigureOut">
              <a:rPr lang="en-US" smtClean="0"/>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84405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4E684-10F4-4CC3-A0B9-F03AA7BE37CF}" type="datetimeFigureOut">
              <a:rPr lang="en-US" smtClean="0"/>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68537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51264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C04E684-10F4-4CC3-A0B9-F03AA7BE37CF}" type="datetimeFigureOut">
              <a:rPr lang="en-US" smtClean="0"/>
              <a:t>6/11/2025</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44247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C04E684-10F4-4CC3-A0B9-F03AA7BE37CF}" type="datetimeFigureOut">
              <a:rPr lang="en-US" smtClean="0"/>
              <a:t>6/11/2025</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25432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68457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48020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16541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4237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93314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58780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53981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0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6/11/2025</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83775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6/11/2025</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551842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04E684-10F4-4CC3-A0B9-F03AA7BE37CF}" type="datetimeFigureOut">
              <a:rPr lang="en-US" smtClean="0"/>
              <a:t>6/11/2025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37815144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7096B0-AF72-48D5-B20F-5BAF59F0F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934"/>
            <a:ext cx="12192000" cy="6396131"/>
          </a:xfrm>
          <a:prstGeom prst="rect">
            <a:avLst/>
          </a:prstGeom>
        </p:spPr>
      </p:pic>
    </p:spTree>
    <p:extLst>
      <p:ext uri="{BB962C8B-B14F-4D97-AF65-F5344CB8AC3E}">
        <p14:creationId xmlns:p14="http://schemas.microsoft.com/office/powerpoint/2010/main" val="252287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414">
        <p159:morph option="byObject"/>
      </p:transition>
    </mc:Choice>
    <mc:Fallback xmlns="">
      <p:transition spd="slow" advTm="94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B9C1B2-36FD-4958-A486-271785933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47" y="233081"/>
            <a:ext cx="11564471" cy="6535271"/>
          </a:xfrm>
          <a:prstGeom prst="rect">
            <a:avLst/>
          </a:prstGeom>
        </p:spPr>
      </p:pic>
    </p:spTree>
    <p:extLst>
      <p:ext uri="{BB962C8B-B14F-4D97-AF65-F5344CB8AC3E}">
        <p14:creationId xmlns:p14="http://schemas.microsoft.com/office/powerpoint/2010/main" val="2853190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65395-A3FB-498F-9C46-2F00664B1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420"/>
            <a:ext cx="12192000" cy="6327159"/>
          </a:xfrm>
          <a:prstGeom prst="rect">
            <a:avLst/>
          </a:prstGeom>
        </p:spPr>
      </p:pic>
    </p:spTree>
    <p:extLst>
      <p:ext uri="{BB962C8B-B14F-4D97-AF65-F5344CB8AC3E}">
        <p14:creationId xmlns:p14="http://schemas.microsoft.com/office/powerpoint/2010/main" val="2277036350"/>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8EC08A-4656-490C-B0CF-7C2FB2BAD3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007" t="34263" r="39605" b="10565"/>
          <a:stretch/>
        </p:blipFill>
        <p:spPr>
          <a:xfrm>
            <a:off x="6230471" y="0"/>
            <a:ext cx="5961529" cy="4625788"/>
          </a:xfrm>
        </p:spPr>
      </p:pic>
      <p:pic>
        <p:nvPicPr>
          <p:cNvPr id="7" name="Picture 6">
            <a:extLst>
              <a:ext uri="{FF2B5EF4-FFF2-40B4-BE49-F238E27FC236}">
                <a16:creationId xmlns:a16="http://schemas.microsoft.com/office/drawing/2014/main" id="{76D3FCE5-74D3-41AF-A367-E76F684D7590}"/>
              </a:ext>
            </a:extLst>
          </p:cNvPr>
          <p:cNvPicPr>
            <a:picLocks noChangeAspect="1"/>
          </p:cNvPicPr>
          <p:nvPr/>
        </p:nvPicPr>
        <p:blipFill rotWithShape="1">
          <a:blip r:embed="rId3">
            <a:extLst>
              <a:ext uri="{28A0092B-C50C-407E-A947-70E740481C1C}">
                <a14:useLocalDpi xmlns:a14="http://schemas.microsoft.com/office/drawing/2010/main" val="0"/>
              </a:ext>
            </a:extLst>
          </a:blip>
          <a:srcRect l="29191" t="34952" r="30294" b="14063"/>
          <a:stretch/>
        </p:blipFill>
        <p:spPr>
          <a:xfrm>
            <a:off x="134472" y="1"/>
            <a:ext cx="5961528" cy="3429000"/>
          </a:xfrm>
          <a:prstGeom prst="rect">
            <a:avLst/>
          </a:prstGeom>
        </p:spPr>
      </p:pic>
      <p:pic>
        <p:nvPicPr>
          <p:cNvPr id="9" name="Picture 8">
            <a:extLst>
              <a:ext uri="{FF2B5EF4-FFF2-40B4-BE49-F238E27FC236}">
                <a16:creationId xmlns:a16="http://schemas.microsoft.com/office/drawing/2014/main" id="{45983108-D044-486F-8DAF-5D67E41D3521}"/>
              </a:ext>
            </a:extLst>
          </p:cNvPr>
          <p:cNvPicPr>
            <a:picLocks noChangeAspect="1"/>
          </p:cNvPicPr>
          <p:nvPr/>
        </p:nvPicPr>
        <p:blipFill rotWithShape="1">
          <a:blip r:embed="rId4">
            <a:extLst>
              <a:ext uri="{28A0092B-C50C-407E-A947-70E740481C1C}">
                <a14:useLocalDpi xmlns:a14="http://schemas.microsoft.com/office/drawing/2010/main" val="0"/>
              </a:ext>
            </a:extLst>
          </a:blip>
          <a:srcRect l="11544" t="26344" r="37573" b="8781"/>
          <a:stretch/>
        </p:blipFill>
        <p:spPr>
          <a:xfrm>
            <a:off x="1909485" y="3182470"/>
            <a:ext cx="5217459" cy="3675530"/>
          </a:xfrm>
          <a:prstGeom prst="rect">
            <a:avLst/>
          </a:prstGeom>
        </p:spPr>
      </p:pic>
    </p:spTree>
    <p:extLst>
      <p:ext uri="{BB962C8B-B14F-4D97-AF65-F5344CB8AC3E}">
        <p14:creationId xmlns:p14="http://schemas.microsoft.com/office/powerpoint/2010/main" val="24661548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AB243-6B11-4C1E-B12D-E0D25EEB9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411" y="62753"/>
            <a:ext cx="11546541" cy="6678706"/>
          </a:xfrm>
          <a:prstGeom prst="rect">
            <a:avLst/>
          </a:prstGeom>
        </p:spPr>
      </p:pic>
    </p:spTree>
    <p:extLst>
      <p:ext uri="{BB962C8B-B14F-4D97-AF65-F5344CB8AC3E}">
        <p14:creationId xmlns:p14="http://schemas.microsoft.com/office/powerpoint/2010/main" val="2829020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452605-1E4B-434E-91B6-5EAA77254C1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595130608"/>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1E9177-1181-4333-A994-296FCA5CFC27}"/>
              </a:ext>
            </a:extLst>
          </p:cNvPr>
          <p:cNvSpPr/>
          <p:nvPr/>
        </p:nvSpPr>
        <p:spPr>
          <a:xfrm flipH="1">
            <a:off x="3783105" y="1"/>
            <a:ext cx="3863787" cy="707886"/>
          </a:xfrm>
          <a:prstGeom prst="rect">
            <a:avLst/>
          </a:prstGeom>
          <a:noFill/>
        </p:spPr>
        <p:txBody>
          <a:bodyPr wrap="square" lIns="91440" tIns="45720" rIns="91440" bIns="45720">
            <a:spAutoFit/>
          </a:bodyPr>
          <a:lstStyle/>
          <a:p>
            <a:pPr algn="ctr"/>
            <a:r>
              <a:rPr lang="en-US" sz="4000" b="1" cap="none" spc="0" dirty="0">
                <a:ln w="0"/>
                <a:solidFill>
                  <a:schemeClr val="accent4"/>
                </a:solidFill>
                <a:effectLst>
                  <a:reflection blurRad="6350" stA="53000" endA="300" endPos="35500" dir="5400000" sy="-90000" algn="bl" rotWithShape="0"/>
                </a:effectLst>
              </a:rPr>
              <a:t>Context Diagram</a:t>
            </a:r>
          </a:p>
        </p:txBody>
      </p:sp>
      <p:pic>
        <p:nvPicPr>
          <p:cNvPr id="3" name="Picture 2">
            <a:extLst>
              <a:ext uri="{FF2B5EF4-FFF2-40B4-BE49-F238E27FC236}">
                <a16:creationId xmlns:a16="http://schemas.microsoft.com/office/drawing/2014/main" id="{1749F3B9-CF1C-45ED-92B9-4877108F0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88" y="828955"/>
            <a:ext cx="11331387" cy="5858716"/>
          </a:xfrm>
          <a:prstGeom prst="rect">
            <a:avLst/>
          </a:prstGeom>
        </p:spPr>
      </p:pic>
    </p:spTree>
    <p:extLst>
      <p:ext uri="{BB962C8B-B14F-4D97-AF65-F5344CB8AC3E}">
        <p14:creationId xmlns:p14="http://schemas.microsoft.com/office/powerpoint/2010/main" val="20382470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BB0CE-C641-4636-A643-1B89EDCBA9AA}"/>
              </a:ext>
            </a:extLst>
          </p:cNvPr>
          <p:cNvSpPr>
            <a:spLocks noGrp="1"/>
          </p:cNvSpPr>
          <p:nvPr>
            <p:ph type="title"/>
          </p:nvPr>
        </p:nvSpPr>
        <p:spPr>
          <a:xfrm>
            <a:off x="1380565" y="125507"/>
            <a:ext cx="8408894" cy="1201270"/>
          </a:xfrm>
        </p:spPr>
        <p:txBody>
          <a:bodyPr>
            <a:normAutofit/>
          </a:bodyPr>
          <a:lstStyle/>
          <a:p>
            <a:pPr algn="ctr"/>
            <a:r>
              <a:rPr lang="en-US" b="1" dirty="0">
                <a:ln w="0"/>
                <a:solidFill>
                  <a:srgbClr val="FFC000"/>
                </a:solidFill>
                <a:effectLst>
                  <a:reflection blurRad="6350" stA="53000" endA="300" endPos="35500" dir="5400000" sy="-90000" algn="bl" rotWithShape="0"/>
                </a:effectLst>
              </a:rPr>
              <a:t>Data Flow Diagram</a:t>
            </a:r>
            <a:br>
              <a:rPr lang="en-US" sz="4400" b="1" cap="none" spc="0" dirty="0">
                <a:ln w="0"/>
                <a:solidFill>
                  <a:srgbClr val="FFC000"/>
                </a:solidFill>
                <a:effectLst>
                  <a:reflection blurRad="6350" stA="53000" endA="300" endPos="35500" dir="5400000" sy="-90000" algn="bl" rotWithShape="0"/>
                </a:effectLst>
              </a:rPr>
            </a:br>
            <a:endParaRPr lang="en-US" dirty="0"/>
          </a:p>
        </p:txBody>
      </p:sp>
      <p:pic>
        <p:nvPicPr>
          <p:cNvPr id="4" name="Picture 3">
            <a:extLst>
              <a:ext uri="{FF2B5EF4-FFF2-40B4-BE49-F238E27FC236}">
                <a16:creationId xmlns:a16="http://schemas.microsoft.com/office/drawing/2014/main" id="{CAC3F84F-889C-4336-91EC-958F6984C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53" y="926053"/>
            <a:ext cx="11609294" cy="5806440"/>
          </a:xfrm>
          <a:prstGeom prst="rect">
            <a:avLst/>
          </a:prstGeom>
        </p:spPr>
      </p:pic>
    </p:spTree>
    <p:extLst>
      <p:ext uri="{BB962C8B-B14F-4D97-AF65-F5344CB8AC3E}">
        <p14:creationId xmlns:p14="http://schemas.microsoft.com/office/powerpoint/2010/main" val="29948458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A8B58-27C1-4C54-97FF-9EA4A22DA365}"/>
              </a:ext>
            </a:extLst>
          </p:cNvPr>
          <p:cNvSpPr>
            <a:spLocks noGrp="1"/>
          </p:cNvSpPr>
          <p:nvPr>
            <p:ph type="title"/>
          </p:nvPr>
        </p:nvSpPr>
        <p:spPr>
          <a:xfrm>
            <a:off x="3639671" y="1"/>
            <a:ext cx="4706470" cy="815787"/>
          </a:xfrm>
        </p:spPr>
        <p:txBody>
          <a:bodyPr>
            <a:normAutofit fontScale="90000"/>
          </a:bodyPr>
          <a:lstStyle/>
          <a:p>
            <a:r>
              <a:rPr kumimoji="0" lang="en-US" sz="40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Calibri Light" panose="020F0302020204030204"/>
                <a:ea typeface="+mj-ea"/>
                <a:cs typeface="+mj-cs"/>
              </a:rPr>
              <a:t>Data Flow Diagram</a:t>
            </a:r>
            <a:endParaRPr lang="en-US" sz="4000" dirty="0"/>
          </a:p>
        </p:txBody>
      </p:sp>
      <p:pic>
        <p:nvPicPr>
          <p:cNvPr id="4" name="Picture 3">
            <a:extLst>
              <a:ext uri="{FF2B5EF4-FFF2-40B4-BE49-F238E27FC236}">
                <a16:creationId xmlns:a16="http://schemas.microsoft.com/office/drawing/2014/main" id="{25D366B5-5947-43BC-8112-0197AA5C4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94" y="815788"/>
            <a:ext cx="10919011" cy="6024282"/>
          </a:xfrm>
          <a:prstGeom prst="rect">
            <a:avLst/>
          </a:prstGeom>
        </p:spPr>
      </p:pic>
    </p:spTree>
    <p:extLst>
      <p:ext uri="{BB962C8B-B14F-4D97-AF65-F5344CB8AC3E}">
        <p14:creationId xmlns:p14="http://schemas.microsoft.com/office/powerpoint/2010/main" val="30955472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89CA2-56A9-41BC-A0EF-729328ACD904}"/>
              </a:ext>
            </a:extLst>
          </p:cNvPr>
          <p:cNvSpPr>
            <a:spLocks noGrp="1"/>
          </p:cNvSpPr>
          <p:nvPr>
            <p:ph type="title"/>
          </p:nvPr>
        </p:nvSpPr>
        <p:spPr>
          <a:xfrm>
            <a:off x="3406588" y="116543"/>
            <a:ext cx="6875930" cy="717176"/>
          </a:xfrm>
        </p:spPr>
        <p:txBody>
          <a:bodyPr>
            <a:normAutofit fontScale="90000"/>
          </a:bodyPr>
          <a:lstStyle/>
          <a:p>
            <a:r>
              <a:rPr kumimoji="0" lang="en-US" sz="40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Calibri Light" panose="020F0302020204030204"/>
                <a:ea typeface="+mj-ea"/>
                <a:cs typeface="+mj-cs"/>
              </a:rPr>
              <a:t>Data Flow Diagram</a:t>
            </a:r>
            <a:endParaRPr lang="en-US" sz="4000" dirty="0"/>
          </a:p>
        </p:txBody>
      </p:sp>
      <p:pic>
        <p:nvPicPr>
          <p:cNvPr id="4" name="Picture 3">
            <a:extLst>
              <a:ext uri="{FF2B5EF4-FFF2-40B4-BE49-F238E27FC236}">
                <a16:creationId xmlns:a16="http://schemas.microsoft.com/office/drawing/2014/main" id="{612A108D-238C-40AA-A95F-4C739F0E2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70" y="833719"/>
            <a:ext cx="10703859" cy="5907738"/>
          </a:xfrm>
          <a:prstGeom prst="rect">
            <a:avLst/>
          </a:prstGeom>
        </p:spPr>
      </p:pic>
    </p:spTree>
    <p:extLst>
      <p:ext uri="{BB962C8B-B14F-4D97-AF65-F5344CB8AC3E}">
        <p14:creationId xmlns:p14="http://schemas.microsoft.com/office/powerpoint/2010/main" val="32728101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AE6A-6904-4FBC-9F8A-DA5291133BF7}"/>
              </a:ext>
            </a:extLst>
          </p:cNvPr>
          <p:cNvSpPr>
            <a:spLocks noGrp="1"/>
          </p:cNvSpPr>
          <p:nvPr>
            <p:ph type="title"/>
          </p:nvPr>
        </p:nvSpPr>
        <p:spPr>
          <a:xfrm>
            <a:off x="2805952" y="80683"/>
            <a:ext cx="6902823" cy="986118"/>
          </a:xfrm>
        </p:spPr>
        <p:txBody>
          <a:bodyPr>
            <a:normAutofit fontScale="90000"/>
          </a:bodyPr>
          <a:lstStyle/>
          <a:p>
            <a:r>
              <a:rPr lang="en-US" sz="4000" b="1" dirty="0">
                <a:ln w="0"/>
                <a:solidFill>
                  <a:srgbClr val="FFC000"/>
                </a:solidFill>
                <a:effectLst>
                  <a:reflection blurRad="6350" stA="53000" endA="300" endPos="35500" dir="5400000" sy="-90000" algn="bl" rotWithShape="0"/>
                </a:effectLst>
                <a:latin typeface="Calibri Light" panose="020F0302020204030204"/>
              </a:rPr>
              <a:t>Entity Relationship Diagram</a:t>
            </a:r>
            <a:endParaRPr lang="en-US" sz="4000" dirty="0"/>
          </a:p>
        </p:txBody>
      </p:sp>
      <p:pic>
        <p:nvPicPr>
          <p:cNvPr id="4" name="Picture 3">
            <a:extLst>
              <a:ext uri="{FF2B5EF4-FFF2-40B4-BE49-F238E27FC236}">
                <a16:creationId xmlns:a16="http://schemas.microsoft.com/office/drawing/2014/main" id="{E5F06C25-0466-417B-B8D1-69C4B4B27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2191999" cy="5710517"/>
          </a:xfrm>
          <a:prstGeom prst="rect">
            <a:avLst/>
          </a:prstGeom>
        </p:spPr>
      </p:pic>
    </p:spTree>
    <p:extLst>
      <p:ext uri="{BB962C8B-B14F-4D97-AF65-F5344CB8AC3E}">
        <p14:creationId xmlns:p14="http://schemas.microsoft.com/office/powerpoint/2010/main" val="8764658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C9B99-B7C3-4644-9274-93C01C8FD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387"/>
            <a:ext cx="12192000" cy="6753225"/>
          </a:xfrm>
          <a:prstGeom prst="rect">
            <a:avLst/>
          </a:prstGeom>
        </p:spPr>
      </p:pic>
    </p:spTree>
    <p:extLst>
      <p:ext uri="{BB962C8B-B14F-4D97-AF65-F5344CB8AC3E}">
        <p14:creationId xmlns:p14="http://schemas.microsoft.com/office/powerpoint/2010/main" val="2038843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C9E0E0-C3C0-478D-B9BD-B28BC5A5F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111"/>
            <a:ext cx="12192000" cy="6427778"/>
          </a:xfrm>
          <a:prstGeom prst="rect">
            <a:avLst/>
          </a:prstGeom>
        </p:spPr>
      </p:pic>
    </p:spTree>
    <p:extLst>
      <p:ext uri="{BB962C8B-B14F-4D97-AF65-F5344CB8AC3E}">
        <p14:creationId xmlns:p14="http://schemas.microsoft.com/office/powerpoint/2010/main" val="1891351319"/>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17A53-B6FB-48A7-A4DA-AFF3CD464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684" y="170330"/>
            <a:ext cx="6651812" cy="5522259"/>
          </a:xfrm>
          <a:prstGeom prst="rect">
            <a:avLst/>
          </a:prstGeom>
        </p:spPr>
      </p:pic>
      <p:sp>
        <p:nvSpPr>
          <p:cNvPr id="10" name="TextBox 9">
            <a:extLst>
              <a:ext uri="{FF2B5EF4-FFF2-40B4-BE49-F238E27FC236}">
                <a16:creationId xmlns:a16="http://schemas.microsoft.com/office/drawing/2014/main" id="{E0B75EFC-319D-46EA-BDD6-8F4A8F181012}"/>
              </a:ext>
            </a:extLst>
          </p:cNvPr>
          <p:cNvSpPr txBox="1"/>
          <p:nvPr/>
        </p:nvSpPr>
        <p:spPr>
          <a:xfrm>
            <a:off x="125505" y="1237129"/>
            <a:ext cx="4760260" cy="3785652"/>
          </a:xfrm>
          <a:prstGeom prst="rect">
            <a:avLst/>
          </a:prstGeom>
          <a:noFill/>
        </p:spPr>
        <p:txBody>
          <a:bodyPr wrap="square" rtlCol="0">
            <a:spAutoFit/>
          </a:bodyPr>
          <a:lstStyle/>
          <a:p>
            <a:r>
              <a:rPr lang="en-US" sz="2400" b="1" dirty="0">
                <a:solidFill>
                  <a:schemeClr val="tx2">
                    <a:lumMod val="75000"/>
                  </a:schemeClr>
                </a:solidFill>
              </a:rPr>
              <a:t>After the user logs into the website</a:t>
            </a:r>
            <a:r>
              <a:rPr lang="en-US" sz="2400" dirty="0">
                <a:solidFill>
                  <a:schemeClr val="tx2">
                    <a:lumMod val="75000"/>
                  </a:schemeClr>
                </a:solidFill>
              </a:rPr>
              <a:t>, they can navigate to the Home Page, where they can </a:t>
            </a:r>
          </a:p>
          <a:p>
            <a:r>
              <a:rPr lang="en-US" sz="2400" dirty="0">
                <a:solidFill>
                  <a:schemeClr val="tx2">
                    <a:lumMod val="75000"/>
                  </a:schemeClr>
                </a:solidFill>
              </a:rPr>
              <a:t> • Browse: Click “Products”</a:t>
            </a:r>
          </a:p>
          <a:p>
            <a:r>
              <a:rPr lang="en-US" sz="2400" dirty="0">
                <a:solidFill>
                  <a:schemeClr val="tx2">
                    <a:lumMod val="75000"/>
                  </a:schemeClr>
                </a:solidFill>
              </a:rPr>
              <a:t> • Search: Use search bar</a:t>
            </a:r>
          </a:p>
          <a:p>
            <a:r>
              <a:rPr lang="en-US" sz="2400" dirty="0">
                <a:solidFill>
                  <a:schemeClr val="tx2">
                    <a:lumMod val="75000"/>
                  </a:schemeClr>
                </a:solidFill>
              </a:rPr>
              <a:t> • Details: “Learn More” on banner</a:t>
            </a:r>
          </a:p>
          <a:p>
            <a:r>
              <a:rPr lang="en-US" sz="2400" dirty="0">
                <a:solidFill>
                  <a:schemeClr val="tx2">
                    <a:lumMod val="75000"/>
                  </a:schemeClr>
                </a:solidFill>
              </a:rPr>
              <a:t> • Account: User icon = login/register</a:t>
            </a:r>
          </a:p>
          <a:p>
            <a:r>
              <a:rPr lang="en-US" sz="2400" dirty="0">
                <a:solidFill>
                  <a:schemeClr val="tx2">
                    <a:lumMod val="75000"/>
                  </a:schemeClr>
                </a:solidFill>
              </a:rPr>
              <a:t> • Add to Cart: Click button</a:t>
            </a:r>
          </a:p>
          <a:p>
            <a:r>
              <a:rPr lang="en-US" sz="2400" dirty="0">
                <a:solidFill>
                  <a:schemeClr val="tx2">
                    <a:lumMod val="75000"/>
                  </a:schemeClr>
                </a:solidFill>
              </a:rPr>
              <a:t> • Wishlist: Heart icon</a:t>
            </a:r>
          </a:p>
          <a:p>
            <a:r>
              <a:rPr lang="en-US" sz="2400" dirty="0">
                <a:solidFill>
                  <a:schemeClr val="tx2">
                    <a:lumMod val="75000"/>
                  </a:schemeClr>
                </a:solidFill>
              </a:rPr>
              <a:t> • Checkout: Cart</a:t>
            </a:r>
          </a:p>
        </p:txBody>
      </p:sp>
    </p:spTree>
    <p:extLst>
      <p:ext uri="{BB962C8B-B14F-4D97-AF65-F5344CB8AC3E}">
        <p14:creationId xmlns:p14="http://schemas.microsoft.com/office/powerpoint/2010/main" val="1092324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FDFF65-3F9F-4ECE-8338-25B477EB5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728" y="421341"/>
            <a:ext cx="7207625" cy="5190565"/>
          </a:xfrm>
          <a:prstGeom prst="rect">
            <a:avLst/>
          </a:prstGeom>
        </p:spPr>
      </p:pic>
      <p:sp>
        <p:nvSpPr>
          <p:cNvPr id="4" name="TextBox 3">
            <a:extLst>
              <a:ext uri="{FF2B5EF4-FFF2-40B4-BE49-F238E27FC236}">
                <a16:creationId xmlns:a16="http://schemas.microsoft.com/office/drawing/2014/main" id="{ABCDA3DB-7F2C-4068-A736-986CC7D36207}"/>
              </a:ext>
            </a:extLst>
          </p:cNvPr>
          <p:cNvSpPr txBox="1"/>
          <p:nvPr/>
        </p:nvSpPr>
        <p:spPr>
          <a:xfrm rot="10800000" flipV="1">
            <a:off x="184825" y="1078455"/>
            <a:ext cx="4601183" cy="4585871"/>
          </a:xfrm>
          <a:prstGeom prst="rect">
            <a:avLst/>
          </a:prstGeom>
          <a:noFill/>
        </p:spPr>
        <p:txBody>
          <a:bodyPr wrap="square" rtlCol="0">
            <a:spAutoFit/>
          </a:bodyPr>
          <a:lstStyle/>
          <a:p>
            <a:r>
              <a:rPr lang="en-US" sz="2800" b="1" dirty="0"/>
              <a:t>Register Page                                                                                                                                                  </a:t>
            </a:r>
            <a:r>
              <a:rPr lang="en-US" sz="2400" dirty="0"/>
              <a:t>🔹 You can access it:                                                                                                             from the top menu, click “Register”</a:t>
            </a:r>
          </a:p>
          <a:p>
            <a:r>
              <a:rPr lang="en-US" sz="2400" dirty="0"/>
              <a:t>and then ,</a:t>
            </a:r>
          </a:p>
          <a:p>
            <a:r>
              <a:rPr lang="en-US" sz="2400" dirty="0"/>
              <a:t>Enter your Name, Email, Phone, Password</a:t>
            </a:r>
          </a:p>
          <a:p>
            <a:r>
              <a:rPr lang="en-US" sz="2400" dirty="0"/>
              <a:t>Click “Create Account”</a:t>
            </a:r>
          </a:p>
          <a:p>
            <a:r>
              <a:rPr lang="en-US" sz="2400" dirty="0"/>
              <a:t>Or sign up with Google </a:t>
            </a:r>
          </a:p>
          <a:p>
            <a:r>
              <a:rPr lang="en-US" sz="2400" dirty="0"/>
              <a:t>If you already have a previous account, you</a:t>
            </a:r>
          </a:p>
          <a:p>
            <a:r>
              <a:rPr lang="en-US" sz="2400" dirty="0"/>
              <a:t>will log in using the password and email</a:t>
            </a:r>
          </a:p>
        </p:txBody>
      </p:sp>
    </p:spTree>
    <p:extLst>
      <p:ext uri="{BB962C8B-B14F-4D97-AF65-F5344CB8AC3E}">
        <p14:creationId xmlns:p14="http://schemas.microsoft.com/office/powerpoint/2010/main" val="1949645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85BE8C-DA39-42D7-80C2-9E2E7D7ED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196" y="262647"/>
            <a:ext cx="7159557" cy="5768502"/>
          </a:xfrm>
          <a:prstGeom prst="rect">
            <a:avLst/>
          </a:prstGeom>
        </p:spPr>
      </p:pic>
      <p:sp>
        <p:nvSpPr>
          <p:cNvPr id="4" name="TextBox 3">
            <a:extLst>
              <a:ext uri="{FF2B5EF4-FFF2-40B4-BE49-F238E27FC236}">
                <a16:creationId xmlns:a16="http://schemas.microsoft.com/office/drawing/2014/main" id="{EBD0FBC4-9D7C-4191-B4ED-9E5666D208F7}"/>
              </a:ext>
            </a:extLst>
          </p:cNvPr>
          <p:cNvSpPr txBox="1"/>
          <p:nvPr/>
        </p:nvSpPr>
        <p:spPr>
          <a:xfrm rot="10800000" flipV="1">
            <a:off x="1" y="956185"/>
            <a:ext cx="4922195" cy="4585871"/>
          </a:xfrm>
          <a:prstGeom prst="rect">
            <a:avLst/>
          </a:prstGeom>
          <a:noFill/>
        </p:spPr>
        <p:txBody>
          <a:bodyPr wrap="square" rtlCol="0">
            <a:spAutoFit/>
          </a:bodyPr>
          <a:lstStyle/>
          <a:p>
            <a:r>
              <a:rPr lang="en-US" sz="2800" b="1" dirty="0"/>
              <a:t>Login Page</a:t>
            </a:r>
          </a:p>
          <a:p>
            <a:r>
              <a:rPr lang="en-US" sz="2400" dirty="0"/>
              <a:t>🔹 You can access it:</a:t>
            </a:r>
          </a:p>
          <a:p>
            <a:r>
              <a:rPr lang="en-US" sz="2400" dirty="0"/>
              <a:t>From the top menu, click “Login”</a:t>
            </a:r>
          </a:p>
          <a:p>
            <a:r>
              <a:rPr lang="en-US" sz="2400" dirty="0"/>
              <a:t>and then ,</a:t>
            </a:r>
          </a:p>
          <a:p>
            <a:r>
              <a:rPr lang="en-US" sz="2400" dirty="0"/>
              <a:t>Enter your Email or Phone Number and Password</a:t>
            </a:r>
          </a:p>
          <a:p>
            <a:r>
              <a:rPr lang="en-US" sz="2400" dirty="0"/>
              <a:t>Click “Log In”</a:t>
            </a:r>
          </a:p>
          <a:p>
            <a:r>
              <a:rPr lang="en-US" sz="2400" dirty="0"/>
              <a:t>Or log in using Google or Apple ID</a:t>
            </a:r>
          </a:p>
          <a:p>
            <a:r>
              <a:rPr lang="en-US" sz="2400" dirty="0"/>
              <a:t>If you forgot your password, click “Forget Password?”</a:t>
            </a:r>
          </a:p>
          <a:p>
            <a:r>
              <a:rPr lang="en-US" sz="2400" dirty="0"/>
              <a:t>If you don’t have an account, click “Register an account”</a:t>
            </a:r>
          </a:p>
        </p:txBody>
      </p:sp>
    </p:spTree>
    <p:extLst>
      <p:ext uri="{BB962C8B-B14F-4D97-AF65-F5344CB8AC3E}">
        <p14:creationId xmlns:p14="http://schemas.microsoft.com/office/powerpoint/2010/main" val="1213895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DA57C-529A-4FA8-AEC1-181A903F4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4996" y="496111"/>
            <a:ext cx="7519480" cy="5194569"/>
          </a:xfrm>
          <a:prstGeom prst="rect">
            <a:avLst/>
          </a:prstGeom>
        </p:spPr>
      </p:pic>
      <p:sp>
        <p:nvSpPr>
          <p:cNvPr id="4" name="TextBox 3">
            <a:extLst>
              <a:ext uri="{FF2B5EF4-FFF2-40B4-BE49-F238E27FC236}">
                <a16:creationId xmlns:a16="http://schemas.microsoft.com/office/drawing/2014/main" id="{AB974AB0-F62D-4E5C-92B6-5CD5817D3346}"/>
              </a:ext>
            </a:extLst>
          </p:cNvPr>
          <p:cNvSpPr txBox="1"/>
          <p:nvPr/>
        </p:nvSpPr>
        <p:spPr>
          <a:xfrm>
            <a:off x="207524" y="768485"/>
            <a:ext cx="4053191" cy="4524315"/>
          </a:xfrm>
          <a:prstGeom prst="rect">
            <a:avLst/>
          </a:prstGeom>
          <a:noFill/>
        </p:spPr>
        <p:txBody>
          <a:bodyPr wrap="square" rtlCol="0">
            <a:spAutoFit/>
          </a:bodyPr>
          <a:lstStyle/>
          <a:p>
            <a:r>
              <a:rPr lang="en-US" sz="2400" b="1" dirty="0"/>
              <a:t>This page appears when a user tries to open something they are not allowed to see</a:t>
            </a:r>
            <a:r>
              <a:rPr lang="en-US" sz="2400" dirty="0"/>
              <a:t>. For example, if someone without permission tries to access an admin page, the system will show this "Access Denied" message. This helps protect important information and makes sure only the right people can see or change certain things.</a:t>
            </a:r>
          </a:p>
        </p:txBody>
      </p:sp>
    </p:spTree>
    <p:extLst>
      <p:ext uri="{BB962C8B-B14F-4D97-AF65-F5344CB8AC3E}">
        <p14:creationId xmlns:p14="http://schemas.microsoft.com/office/powerpoint/2010/main" val="58226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6C0B92-4534-4ED6-9E1F-76ED2858B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2349" y="242989"/>
            <a:ext cx="7840494" cy="5914620"/>
          </a:xfrm>
          <a:prstGeom prst="rect">
            <a:avLst/>
          </a:prstGeom>
        </p:spPr>
      </p:pic>
      <p:sp>
        <p:nvSpPr>
          <p:cNvPr id="4" name="TextBox 3">
            <a:extLst>
              <a:ext uri="{FF2B5EF4-FFF2-40B4-BE49-F238E27FC236}">
                <a16:creationId xmlns:a16="http://schemas.microsoft.com/office/drawing/2014/main" id="{FA10816B-9339-4EDC-900B-9F55C83E254E}"/>
              </a:ext>
            </a:extLst>
          </p:cNvPr>
          <p:cNvSpPr txBox="1"/>
          <p:nvPr/>
        </p:nvSpPr>
        <p:spPr>
          <a:xfrm>
            <a:off x="233464" y="1371600"/>
            <a:ext cx="3968885" cy="3046988"/>
          </a:xfrm>
          <a:prstGeom prst="rect">
            <a:avLst/>
          </a:prstGeom>
          <a:noFill/>
        </p:spPr>
        <p:txBody>
          <a:bodyPr wrap="square" rtlCol="0">
            <a:spAutoFit/>
          </a:bodyPr>
          <a:lstStyle/>
          <a:p>
            <a:r>
              <a:rPr lang="en-US" sz="2400" b="1" dirty="0"/>
              <a:t>This Page allow us to:</a:t>
            </a:r>
          </a:p>
          <a:p>
            <a:r>
              <a:rPr lang="en-US" sz="2400" dirty="0"/>
              <a:t>Help the user browse all products</a:t>
            </a:r>
          </a:p>
          <a:p>
            <a:r>
              <a:rPr lang="en-US" sz="2400" dirty="0"/>
              <a:t>Let the user filter by category</a:t>
            </a:r>
          </a:p>
          <a:p>
            <a:r>
              <a:rPr lang="en-US" sz="2400" dirty="0"/>
              <a:t>Allow the user to view details or add to cart</a:t>
            </a:r>
          </a:p>
          <a:p>
            <a:r>
              <a:rPr lang="en-US" sz="2400" dirty="0"/>
              <a:t>Navigate to the cart and prepare for checkout</a:t>
            </a:r>
          </a:p>
        </p:txBody>
      </p:sp>
    </p:spTree>
    <p:extLst>
      <p:ext uri="{BB962C8B-B14F-4D97-AF65-F5344CB8AC3E}">
        <p14:creationId xmlns:p14="http://schemas.microsoft.com/office/powerpoint/2010/main" val="360502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8A9BF4-9422-4F45-B514-450AAEA10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460" y="262647"/>
            <a:ext cx="7363838" cy="6293796"/>
          </a:xfrm>
          <a:prstGeom prst="rect">
            <a:avLst/>
          </a:prstGeom>
        </p:spPr>
      </p:pic>
      <p:sp>
        <p:nvSpPr>
          <p:cNvPr id="4" name="TextBox 3">
            <a:extLst>
              <a:ext uri="{FF2B5EF4-FFF2-40B4-BE49-F238E27FC236}">
                <a16:creationId xmlns:a16="http://schemas.microsoft.com/office/drawing/2014/main" id="{281D796F-A813-4F53-B442-9B1EFD34C789}"/>
              </a:ext>
            </a:extLst>
          </p:cNvPr>
          <p:cNvSpPr txBox="1"/>
          <p:nvPr/>
        </p:nvSpPr>
        <p:spPr>
          <a:xfrm>
            <a:off x="311284" y="564204"/>
            <a:ext cx="3822971" cy="5047536"/>
          </a:xfrm>
          <a:prstGeom prst="rect">
            <a:avLst/>
          </a:prstGeom>
          <a:noFill/>
        </p:spPr>
        <p:txBody>
          <a:bodyPr wrap="square" rtlCol="0">
            <a:spAutoFit/>
          </a:bodyPr>
          <a:lstStyle/>
          <a:p>
            <a:r>
              <a:rPr lang="en-US" sz="2400" b="1" dirty="0"/>
              <a:t>Product Details Page</a:t>
            </a:r>
          </a:p>
          <a:p>
            <a:endParaRPr lang="en-US" dirty="0"/>
          </a:p>
          <a:p>
            <a:r>
              <a:rPr lang="en-US" sz="2000" dirty="0"/>
              <a:t>🔹 To access it:</a:t>
            </a:r>
          </a:p>
          <a:p>
            <a:r>
              <a:rPr lang="en-US" sz="2000" dirty="0"/>
              <a:t>Go to Home Page</a:t>
            </a:r>
          </a:p>
          <a:p>
            <a:r>
              <a:rPr lang="en-US" sz="2000" dirty="0"/>
              <a:t>Click on any product you want to view</a:t>
            </a:r>
          </a:p>
          <a:p>
            <a:r>
              <a:rPr lang="en-US" sz="2000" dirty="0"/>
              <a:t>🔹 What to do on this page:</a:t>
            </a:r>
          </a:p>
          <a:p>
            <a:r>
              <a:rPr lang="en-US" sz="2000" dirty="0"/>
              <a:t>Check product image, name, and price</a:t>
            </a:r>
          </a:p>
          <a:p>
            <a:r>
              <a:rPr lang="en-US" sz="2000" dirty="0"/>
              <a:t>Read the description and category</a:t>
            </a:r>
          </a:p>
          <a:p>
            <a:r>
              <a:rPr lang="en-US" sz="2000" dirty="0"/>
              <a:t>Click “Add to Cart” if you want to buy it</a:t>
            </a:r>
          </a:p>
          <a:p>
            <a:r>
              <a:rPr lang="en-US" sz="2000" dirty="0"/>
              <a:t>Rate the product and leave a comment</a:t>
            </a:r>
          </a:p>
          <a:p>
            <a:r>
              <a:rPr lang="en-US" sz="2000" dirty="0"/>
              <a:t>Use Go Back or Go Home buttons for navigation</a:t>
            </a:r>
          </a:p>
        </p:txBody>
      </p:sp>
    </p:spTree>
    <p:extLst>
      <p:ext uri="{BB962C8B-B14F-4D97-AF65-F5344CB8AC3E}">
        <p14:creationId xmlns:p14="http://schemas.microsoft.com/office/powerpoint/2010/main" val="717122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3E22BF-9C38-491D-839D-263A125D7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285" y="452438"/>
            <a:ext cx="7169286" cy="5247972"/>
          </a:xfrm>
          <a:prstGeom prst="rect">
            <a:avLst/>
          </a:prstGeom>
        </p:spPr>
      </p:pic>
      <p:sp>
        <p:nvSpPr>
          <p:cNvPr id="4" name="TextBox 3">
            <a:extLst>
              <a:ext uri="{FF2B5EF4-FFF2-40B4-BE49-F238E27FC236}">
                <a16:creationId xmlns:a16="http://schemas.microsoft.com/office/drawing/2014/main" id="{614EB84E-1F11-406C-8F2B-AB5318A61334}"/>
              </a:ext>
            </a:extLst>
          </p:cNvPr>
          <p:cNvSpPr txBox="1"/>
          <p:nvPr/>
        </p:nvSpPr>
        <p:spPr>
          <a:xfrm>
            <a:off x="272374" y="612843"/>
            <a:ext cx="3803515" cy="4862870"/>
          </a:xfrm>
          <a:prstGeom prst="rect">
            <a:avLst/>
          </a:prstGeom>
          <a:noFill/>
        </p:spPr>
        <p:txBody>
          <a:bodyPr wrap="square" rtlCol="0">
            <a:spAutoFit/>
          </a:bodyPr>
          <a:lstStyle/>
          <a:p>
            <a:r>
              <a:rPr lang="en-US" sz="2400" b="1" dirty="0"/>
              <a:t>User logs in and clicks the heart icon to open the Wishlist.</a:t>
            </a:r>
          </a:p>
          <a:p>
            <a:endParaRPr lang="en-US" dirty="0"/>
          </a:p>
          <a:p>
            <a:r>
              <a:rPr lang="en-US" sz="2000" dirty="0"/>
              <a:t>The page shows all saved products (image, name, price).</a:t>
            </a:r>
          </a:p>
          <a:p>
            <a:endParaRPr lang="en-US" sz="2000" dirty="0"/>
          </a:p>
          <a:p>
            <a:r>
              <a:rPr lang="en-US" sz="2000" dirty="0"/>
              <a:t>User can:</a:t>
            </a:r>
          </a:p>
          <a:p>
            <a:r>
              <a:rPr lang="en-US" sz="2000" dirty="0"/>
              <a:t>  - Add items to cart</a:t>
            </a:r>
          </a:p>
          <a:p>
            <a:r>
              <a:rPr lang="en-US" sz="2000" dirty="0"/>
              <a:t>  - Remove items</a:t>
            </a:r>
          </a:p>
          <a:p>
            <a:r>
              <a:rPr lang="en-US" sz="2000" dirty="0"/>
              <a:t>  - Move all to cart</a:t>
            </a:r>
          </a:p>
          <a:p>
            <a:r>
              <a:rPr lang="en-US" sz="2000" dirty="0"/>
              <a:t>  - Go back to homepage</a:t>
            </a:r>
          </a:p>
          <a:p>
            <a:endParaRPr lang="en-US" sz="2000" dirty="0"/>
          </a:p>
          <a:p>
            <a:r>
              <a:rPr lang="en-US" sz="2000" dirty="0"/>
              <a:t>Helps users manage products they plan to buy later.</a:t>
            </a:r>
          </a:p>
        </p:txBody>
      </p:sp>
    </p:spTree>
    <p:extLst>
      <p:ext uri="{BB962C8B-B14F-4D97-AF65-F5344CB8AC3E}">
        <p14:creationId xmlns:p14="http://schemas.microsoft.com/office/powerpoint/2010/main" val="2452172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F24773-1338-4F39-BA4E-B9939FDC3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3557" y="593388"/>
            <a:ext cx="7188740" cy="5194570"/>
          </a:xfrm>
          <a:prstGeom prst="rect">
            <a:avLst/>
          </a:prstGeom>
        </p:spPr>
      </p:pic>
      <p:sp>
        <p:nvSpPr>
          <p:cNvPr id="4" name="TextBox 3">
            <a:extLst>
              <a:ext uri="{FF2B5EF4-FFF2-40B4-BE49-F238E27FC236}">
                <a16:creationId xmlns:a16="http://schemas.microsoft.com/office/drawing/2014/main" id="{A84A9B63-B2E9-4351-8C4F-0750FE980BA0}"/>
              </a:ext>
            </a:extLst>
          </p:cNvPr>
          <p:cNvSpPr txBox="1"/>
          <p:nvPr/>
        </p:nvSpPr>
        <p:spPr>
          <a:xfrm>
            <a:off x="0" y="758758"/>
            <a:ext cx="4688732" cy="5109091"/>
          </a:xfrm>
          <a:prstGeom prst="rect">
            <a:avLst/>
          </a:prstGeom>
          <a:noFill/>
        </p:spPr>
        <p:txBody>
          <a:bodyPr wrap="square" rtlCol="0">
            <a:spAutoFit/>
          </a:bodyPr>
          <a:lstStyle/>
          <a:p>
            <a:r>
              <a:rPr lang="en-US" sz="2400" b="1" dirty="0"/>
              <a:t>After adding products, I click the cart icon to open this page.</a:t>
            </a:r>
          </a:p>
          <a:p>
            <a:endParaRPr lang="en-US" dirty="0"/>
          </a:p>
          <a:p>
            <a:r>
              <a:rPr lang="en-US" sz="2000" dirty="0"/>
              <a:t>Here, I see all my selected items with image, name, quantity, and price.</a:t>
            </a:r>
          </a:p>
          <a:p>
            <a:endParaRPr lang="en-US" sz="2000" dirty="0"/>
          </a:p>
          <a:p>
            <a:r>
              <a:rPr lang="en-US" sz="2000" dirty="0"/>
              <a:t>I can change quantity or remove items with the red X.</a:t>
            </a:r>
          </a:p>
          <a:p>
            <a:endParaRPr lang="en-US" sz="2000" dirty="0"/>
          </a:p>
          <a:p>
            <a:r>
              <a:rPr lang="en-US" sz="2000" dirty="0"/>
              <a:t>I can enter a coupon code to get a discount.</a:t>
            </a:r>
          </a:p>
          <a:p>
            <a:endParaRPr lang="en-US" sz="2000" dirty="0"/>
          </a:p>
          <a:p>
            <a:r>
              <a:rPr lang="en-US" sz="2000" dirty="0"/>
              <a:t>The total price is shown at the bottom.</a:t>
            </a:r>
          </a:p>
          <a:p>
            <a:endParaRPr lang="en-US" sz="2000" dirty="0"/>
          </a:p>
          <a:p>
            <a:r>
              <a:rPr lang="en-US" sz="2000" dirty="0"/>
              <a:t>Then I click "Proceed to Checkout" to finish my order</a:t>
            </a:r>
          </a:p>
        </p:txBody>
      </p:sp>
    </p:spTree>
    <p:extLst>
      <p:ext uri="{BB962C8B-B14F-4D97-AF65-F5344CB8AC3E}">
        <p14:creationId xmlns:p14="http://schemas.microsoft.com/office/powerpoint/2010/main" val="1203377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DEB52-D38C-48A8-A402-D3ECB22ABF9C}"/>
              </a:ext>
            </a:extLst>
          </p:cNvPr>
          <p:cNvPicPr>
            <a:picLocks noChangeAspect="1"/>
          </p:cNvPicPr>
          <p:nvPr/>
        </p:nvPicPr>
        <p:blipFill rotWithShape="1">
          <a:blip r:embed="rId2">
            <a:extLst>
              <a:ext uri="{28A0092B-C50C-407E-A947-70E740481C1C}">
                <a14:useLocalDpi xmlns:a14="http://schemas.microsoft.com/office/drawing/2010/main" val="0"/>
              </a:ext>
            </a:extLst>
          </a:blip>
          <a:srcRect b="20000"/>
          <a:stretch/>
        </p:blipFill>
        <p:spPr>
          <a:xfrm>
            <a:off x="6167336" y="408562"/>
            <a:ext cx="5847564" cy="5963055"/>
          </a:xfrm>
          <a:prstGeom prst="rect">
            <a:avLst/>
          </a:prstGeom>
        </p:spPr>
      </p:pic>
      <p:sp>
        <p:nvSpPr>
          <p:cNvPr id="4" name="TextBox 3">
            <a:extLst>
              <a:ext uri="{FF2B5EF4-FFF2-40B4-BE49-F238E27FC236}">
                <a16:creationId xmlns:a16="http://schemas.microsoft.com/office/drawing/2014/main" id="{1610CA63-688B-4557-911D-E15EC1A1788D}"/>
              </a:ext>
            </a:extLst>
          </p:cNvPr>
          <p:cNvSpPr txBox="1"/>
          <p:nvPr/>
        </p:nvSpPr>
        <p:spPr>
          <a:xfrm>
            <a:off x="177100" y="554477"/>
            <a:ext cx="4852100" cy="5632311"/>
          </a:xfrm>
          <a:prstGeom prst="rect">
            <a:avLst/>
          </a:prstGeom>
          <a:noFill/>
        </p:spPr>
        <p:txBody>
          <a:bodyPr wrap="square" rtlCol="0">
            <a:spAutoFit/>
          </a:bodyPr>
          <a:lstStyle/>
          <a:p>
            <a:r>
              <a:rPr lang="en-US" sz="2400" b="1" dirty="0"/>
              <a:t>This page shows all the products the user has ordered</a:t>
            </a:r>
            <a:r>
              <a:rPr lang="en-US" sz="2000" b="1" dirty="0"/>
              <a:t>. </a:t>
            </a:r>
            <a:r>
              <a:rPr lang="en-US" sz="2400" dirty="0"/>
              <a:t>Each box shows details like the product name, image, order number, payment info, quantity, order status (like returned, success, or processing), and warehouse location.</a:t>
            </a:r>
          </a:p>
          <a:p>
            <a:endParaRPr lang="en-US" sz="2400" dirty="0"/>
          </a:p>
          <a:p>
            <a:r>
              <a:rPr lang="en-US" sz="2400" dirty="0"/>
              <a:t>The user can also click the Return button if they want to return an item.</a:t>
            </a:r>
          </a:p>
          <a:p>
            <a:endParaRPr lang="en-US" sz="2400" dirty="0"/>
          </a:p>
          <a:p>
            <a:r>
              <a:rPr lang="en-US" sz="2400" dirty="0"/>
              <a:t>Basically, this page helps the user track their orders, check statuses, and manage returns in a simple and clear way</a:t>
            </a:r>
          </a:p>
        </p:txBody>
      </p:sp>
    </p:spTree>
    <p:extLst>
      <p:ext uri="{BB962C8B-B14F-4D97-AF65-F5344CB8AC3E}">
        <p14:creationId xmlns:p14="http://schemas.microsoft.com/office/powerpoint/2010/main" val="342434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8CBBE-EE2D-4CB6-97E6-7821AFDB0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33854"/>
          </a:xfrm>
          <a:prstGeom prst="rect">
            <a:avLst/>
          </a:prstGeom>
        </p:spPr>
      </p:pic>
    </p:spTree>
    <p:extLst>
      <p:ext uri="{BB962C8B-B14F-4D97-AF65-F5344CB8AC3E}">
        <p14:creationId xmlns:p14="http://schemas.microsoft.com/office/powerpoint/2010/main" val="2903268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7F802-4A0D-48EB-8BFC-92872CA03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1923" y="350196"/>
            <a:ext cx="6997429" cy="5690681"/>
          </a:xfrm>
          <a:prstGeom prst="rect">
            <a:avLst/>
          </a:prstGeom>
        </p:spPr>
      </p:pic>
      <p:sp>
        <p:nvSpPr>
          <p:cNvPr id="4" name="TextBox 3">
            <a:extLst>
              <a:ext uri="{FF2B5EF4-FFF2-40B4-BE49-F238E27FC236}">
                <a16:creationId xmlns:a16="http://schemas.microsoft.com/office/drawing/2014/main" id="{ED40BE54-C46F-42FE-AD9C-D62425EC205B}"/>
              </a:ext>
            </a:extLst>
          </p:cNvPr>
          <p:cNvSpPr txBox="1"/>
          <p:nvPr/>
        </p:nvSpPr>
        <p:spPr>
          <a:xfrm>
            <a:off x="0" y="262648"/>
            <a:ext cx="4338535" cy="5909310"/>
          </a:xfrm>
          <a:prstGeom prst="rect">
            <a:avLst/>
          </a:prstGeom>
          <a:noFill/>
        </p:spPr>
        <p:txBody>
          <a:bodyPr wrap="square" rtlCol="0">
            <a:spAutoFit/>
          </a:bodyPr>
          <a:lstStyle/>
          <a:p>
            <a:r>
              <a:rPr lang="en-US" sz="2000" b="1" dirty="0"/>
              <a:t>After the user logs in successfully, this page appears to confirm the login.</a:t>
            </a:r>
          </a:p>
          <a:p>
            <a:endParaRPr lang="en-US" dirty="0"/>
          </a:p>
          <a:p>
            <a:r>
              <a:rPr lang="en-US" sz="2000" dirty="0"/>
              <a:t>It shows a welcome message with the user's email and role.</a:t>
            </a:r>
          </a:p>
          <a:p>
            <a:endParaRPr lang="en-US" sz="2000" dirty="0"/>
          </a:p>
          <a:p>
            <a:r>
              <a:rPr lang="en-US" sz="2000" dirty="0"/>
              <a:t>Based on the role:</a:t>
            </a:r>
          </a:p>
          <a:p>
            <a:r>
              <a:rPr lang="ar-EG" sz="2000" b="1" dirty="0"/>
              <a:t>-</a:t>
            </a:r>
            <a:r>
              <a:rPr lang="en-US" sz="2000" dirty="0"/>
              <a:t>Admins are redirected to the Dashboard.</a:t>
            </a:r>
          </a:p>
          <a:p>
            <a:r>
              <a:rPr lang="ar-EG" sz="2000" b="1" dirty="0"/>
              <a:t>-</a:t>
            </a:r>
            <a:r>
              <a:rPr lang="en-US" sz="2000" dirty="0"/>
              <a:t>Users are redirected to the Shopping Page.</a:t>
            </a:r>
          </a:p>
          <a:p>
            <a:endParaRPr lang="en-US" sz="2000" dirty="0"/>
          </a:p>
          <a:p>
            <a:r>
              <a:rPr lang="en-US" sz="2000" dirty="0"/>
              <a:t>This redirection happens automatically after a few seconds, without needing any user action.</a:t>
            </a:r>
          </a:p>
          <a:p>
            <a:r>
              <a:rPr lang="en-US" sz="2000" dirty="0"/>
              <a:t>The page improves user experience by clearly showing what’s happening and where the user is going next.</a:t>
            </a:r>
          </a:p>
        </p:txBody>
      </p:sp>
    </p:spTree>
    <p:extLst>
      <p:ext uri="{BB962C8B-B14F-4D97-AF65-F5344CB8AC3E}">
        <p14:creationId xmlns:p14="http://schemas.microsoft.com/office/powerpoint/2010/main" val="2372883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E2BAA-3C80-418A-945B-4285B6481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6086" y="783076"/>
            <a:ext cx="7500026" cy="5565580"/>
          </a:xfrm>
          <a:prstGeom prst="rect">
            <a:avLst/>
          </a:prstGeom>
        </p:spPr>
      </p:pic>
      <p:sp>
        <p:nvSpPr>
          <p:cNvPr id="4" name="TextBox 3">
            <a:extLst>
              <a:ext uri="{FF2B5EF4-FFF2-40B4-BE49-F238E27FC236}">
                <a16:creationId xmlns:a16="http://schemas.microsoft.com/office/drawing/2014/main" id="{A491CD69-C8EF-4685-A576-4F1B944EF56F}"/>
              </a:ext>
            </a:extLst>
          </p:cNvPr>
          <p:cNvSpPr txBox="1"/>
          <p:nvPr/>
        </p:nvSpPr>
        <p:spPr>
          <a:xfrm>
            <a:off x="0" y="509344"/>
            <a:ext cx="4620638" cy="5940088"/>
          </a:xfrm>
          <a:prstGeom prst="rect">
            <a:avLst/>
          </a:prstGeom>
          <a:noFill/>
        </p:spPr>
        <p:txBody>
          <a:bodyPr wrap="square" rtlCol="0">
            <a:spAutoFit/>
          </a:bodyPr>
          <a:lstStyle/>
          <a:p>
            <a:r>
              <a:rPr lang="en-US" sz="2000" b="1" dirty="0"/>
              <a:t>After the admin logs in, this page opens. It’s the main control panel of the system.</a:t>
            </a:r>
          </a:p>
          <a:p>
            <a:endParaRPr lang="en-US" sz="2000" dirty="0"/>
          </a:p>
          <a:p>
            <a:r>
              <a:rPr lang="en-US" sz="2000" dirty="0"/>
              <a:t>The admin can:</a:t>
            </a:r>
          </a:p>
          <a:p>
            <a:endParaRPr lang="en-US" sz="2000" dirty="0"/>
          </a:p>
          <a:p>
            <a:r>
              <a:rPr lang="en-US" sz="2000" dirty="0"/>
              <a:t>✅ See quick stats: furniture, categories, orders, users</a:t>
            </a:r>
          </a:p>
          <a:p>
            <a:endParaRPr lang="en-US" sz="2000" dirty="0"/>
          </a:p>
          <a:p>
            <a:r>
              <a:rPr lang="en-US" sz="2000" dirty="0"/>
              <a:t>✅ View recent orders and their details</a:t>
            </a:r>
          </a:p>
          <a:p>
            <a:endParaRPr lang="en-US" sz="2000" dirty="0"/>
          </a:p>
          <a:p>
            <a:r>
              <a:rPr lang="en-US" sz="2000" dirty="0"/>
              <a:t>✅ Add new furniture, category, room, or user</a:t>
            </a:r>
          </a:p>
          <a:p>
            <a:endParaRPr lang="en-US" sz="2000" dirty="0"/>
          </a:p>
          <a:p>
            <a:r>
              <a:rPr lang="en-US" sz="2000" dirty="0"/>
              <a:t>✅ Navigate to all other pages from the side menu</a:t>
            </a:r>
          </a:p>
          <a:p>
            <a:endParaRPr lang="en-US" sz="2000" dirty="0"/>
          </a:p>
          <a:p>
            <a:r>
              <a:rPr lang="en-US" sz="2000" dirty="0"/>
              <a:t>This page helps the admin manage everything easily in one place.</a:t>
            </a:r>
          </a:p>
        </p:txBody>
      </p:sp>
    </p:spTree>
    <p:extLst>
      <p:ext uri="{BB962C8B-B14F-4D97-AF65-F5344CB8AC3E}">
        <p14:creationId xmlns:p14="http://schemas.microsoft.com/office/powerpoint/2010/main" val="901309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C46B1D-1E6C-4819-A1CA-82E5A5801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427" y="530157"/>
            <a:ext cx="8116111" cy="5797685"/>
          </a:xfrm>
          <a:prstGeom prst="rect">
            <a:avLst/>
          </a:prstGeom>
        </p:spPr>
      </p:pic>
      <p:sp>
        <p:nvSpPr>
          <p:cNvPr id="5" name="TextBox 4">
            <a:extLst>
              <a:ext uri="{FF2B5EF4-FFF2-40B4-BE49-F238E27FC236}">
                <a16:creationId xmlns:a16="http://schemas.microsoft.com/office/drawing/2014/main" id="{155DF5EF-2CC1-4A67-9161-87BF683DD40B}"/>
              </a:ext>
            </a:extLst>
          </p:cNvPr>
          <p:cNvSpPr txBox="1"/>
          <p:nvPr/>
        </p:nvSpPr>
        <p:spPr>
          <a:xfrm>
            <a:off x="126461" y="145914"/>
            <a:ext cx="3822965" cy="6001643"/>
          </a:xfrm>
          <a:prstGeom prst="rect">
            <a:avLst/>
          </a:prstGeom>
          <a:noFill/>
        </p:spPr>
        <p:txBody>
          <a:bodyPr wrap="square" rtlCol="0">
            <a:spAutoFit/>
          </a:bodyPr>
          <a:lstStyle/>
          <a:p>
            <a:r>
              <a:rPr lang="en-US" sz="2000" b="1" dirty="0"/>
              <a:t>After the admin logs in and clicks on “All Furniture”, they arrive at this page.</a:t>
            </a:r>
          </a:p>
          <a:p>
            <a:endParaRPr lang="en-US" dirty="0"/>
          </a:p>
          <a:p>
            <a:r>
              <a:rPr lang="en-US" dirty="0"/>
              <a:t>Here, the admin can:</a:t>
            </a:r>
          </a:p>
          <a:p>
            <a:endParaRPr lang="en-US" dirty="0"/>
          </a:p>
          <a:p>
            <a:r>
              <a:rPr lang="en-US" dirty="0"/>
              <a:t>See all furniture items with details (image, name, category, room, price, stock)</a:t>
            </a:r>
          </a:p>
          <a:p>
            <a:endParaRPr lang="en-US" dirty="0"/>
          </a:p>
          <a:p>
            <a:r>
              <a:rPr lang="en-US" dirty="0"/>
              <a:t>Edit any item using the Edit button</a:t>
            </a:r>
          </a:p>
          <a:p>
            <a:endParaRPr lang="en-US" dirty="0"/>
          </a:p>
          <a:p>
            <a:r>
              <a:rPr lang="en-US" dirty="0"/>
              <a:t>Delete an item with the Delete button</a:t>
            </a:r>
          </a:p>
          <a:p>
            <a:endParaRPr lang="en-US" dirty="0"/>
          </a:p>
          <a:p>
            <a:r>
              <a:rPr lang="en-US" dirty="0"/>
              <a:t>Add new furniture using the Add New Furniture button at the top</a:t>
            </a:r>
          </a:p>
          <a:p>
            <a:endParaRPr lang="en-US" dirty="0"/>
          </a:p>
          <a:p>
            <a:r>
              <a:rPr lang="en-US" dirty="0"/>
              <a:t>This page is where the admin manages all the furniture in the system — viewing, updating, deleting, and adding items easily</a:t>
            </a:r>
          </a:p>
        </p:txBody>
      </p:sp>
    </p:spTree>
    <p:extLst>
      <p:ext uri="{BB962C8B-B14F-4D97-AF65-F5344CB8AC3E}">
        <p14:creationId xmlns:p14="http://schemas.microsoft.com/office/powerpoint/2010/main" val="211136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EFAE5-64F9-4FE6-88AA-50A12B234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183" y="476655"/>
            <a:ext cx="7354112" cy="6021422"/>
          </a:xfrm>
          <a:prstGeom prst="rect">
            <a:avLst/>
          </a:prstGeom>
        </p:spPr>
      </p:pic>
      <p:sp>
        <p:nvSpPr>
          <p:cNvPr id="4" name="TextBox 3">
            <a:extLst>
              <a:ext uri="{FF2B5EF4-FFF2-40B4-BE49-F238E27FC236}">
                <a16:creationId xmlns:a16="http://schemas.microsoft.com/office/drawing/2014/main" id="{0F5ADA51-F892-4836-AA52-E54187088AEE}"/>
              </a:ext>
            </a:extLst>
          </p:cNvPr>
          <p:cNvSpPr txBox="1"/>
          <p:nvPr/>
        </p:nvSpPr>
        <p:spPr>
          <a:xfrm>
            <a:off x="236705" y="369651"/>
            <a:ext cx="4150469" cy="5816977"/>
          </a:xfrm>
          <a:prstGeom prst="rect">
            <a:avLst/>
          </a:prstGeom>
          <a:noFill/>
        </p:spPr>
        <p:txBody>
          <a:bodyPr wrap="square" rtlCol="0">
            <a:spAutoFit/>
          </a:bodyPr>
          <a:lstStyle/>
          <a:p>
            <a:r>
              <a:rPr lang="en-US" sz="2400" b="1" dirty="0"/>
              <a:t>After I log in as an Admin, I go to "Users" then click on "All Users".</a:t>
            </a:r>
          </a:p>
          <a:p>
            <a:r>
              <a:rPr lang="en-US" sz="2000" dirty="0"/>
              <a:t>This page shows me a table with all users in the system.</a:t>
            </a:r>
          </a:p>
          <a:p>
            <a:r>
              <a:rPr lang="en-US" sz="2000" dirty="0"/>
              <a:t>For each user, I can see their ID, name, email, role (Admin or User), and status.</a:t>
            </a:r>
          </a:p>
          <a:p>
            <a:r>
              <a:rPr lang="en-US" sz="2000" dirty="0"/>
              <a:t>I can click "Edit" to change their info or role, or click "Delete" to remove them.</a:t>
            </a:r>
          </a:p>
          <a:p>
            <a:r>
              <a:rPr lang="en-US" sz="2000" dirty="0"/>
              <a:t>There’s also a button called "Add New User" to create a new user account.</a:t>
            </a:r>
          </a:p>
          <a:p>
            <a:r>
              <a:rPr lang="en-US" sz="2000" dirty="0"/>
              <a:t> -It lets the Admin control who is in the system,</a:t>
            </a:r>
          </a:p>
          <a:p>
            <a:r>
              <a:rPr lang="en-US" sz="2000" dirty="0"/>
              <a:t>what their permissions are, and helps keep everything organized and secure</a:t>
            </a:r>
          </a:p>
        </p:txBody>
      </p:sp>
    </p:spTree>
    <p:extLst>
      <p:ext uri="{BB962C8B-B14F-4D97-AF65-F5344CB8AC3E}">
        <p14:creationId xmlns:p14="http://schemas.microsoft.com/office/powerpoint/2010/main" val="982848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82B7C2-3096-4C2A-903B-FC362C8E5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906" y="485775"/>
            <a:ext cx="7500026" cy="5886450"/>
          </a:xfrm>
          <a:prstGeom prst="rect">
            <a:avLst/>
          </a:prstGeom>
        </p:spPr>
      </p:pic>
      <p:sp>
        <p:nvSpPr>
          <p:cNvPr id="4" name="TextBox 3">
            <a:extLst>
              <a:ext uri="{FF2B5EF4-FFF2-40B4-BE49-F238E27FC236}">
                <a16:creationId xmlns:a16="http://schemas.microsoft.com/office/drawing/2014/main" id="{D995E103-6D58-4D50-86C4-A3F615B1D6CE}"/>
              </a:ext>
            </a:extLst>
          </p:cNvPr>
          <p:cNvSpPr txBox="1"/>
          <p:nvPr/>
        </p:nvSpPr>
        <p:spPr>
          <a:xfrm>
            <a:off x="87548" y="335845"/>
            <a:ext cx="4416357" cy="6555641"/>
          </a:xfrm>
          <a:prstGeom prst="rect">
            <a:avLst/>
          </a:prstGeom>
          <a:noFill/>
        </p:spPr>
        <p:txBody>
          <a:bodyPr wrap="square" rtlCol="0">
            <a:spAutoFit/>
          </a:bodyPr>
          <a:lstStyle/>
          <a:p>
            <a:r>
              <a:rPr lang="en-US" sz="2000" b="1" dirty="0"/>
              <a:t>After logging into the admin dashboard, I go to Orders → All Orders from the sidebar.</a:t>
            </a:r>
          </a:p>
          <a:p>
            <a:endParaRPr lang="en-US" dirty="0"/>
          </a:p>
          <a:p>
            <a:r>
              <a:rPr lang="en-US" dirty="0"/>
              <a:t>I see a table showing all customer orders with details like:</a:t>
            </a:r>
          </a:p>
          <a:p>
            <a:endParaRPr lang="en-US" dirty="0"/>
          </a:p>
          <a:p>
            <a:r>
              <a:rPr lang="en-US" dirty="0"/>
              <a:t>Order ID, customer name, date, items, total, and status.</a:t>
            </a:r>
          </a:p>
          <a:p>
            <a:endParaRPr lang="en-US" dirty="0"/>
          </a:p>
          <a:p>
            <a:r>
              <a:rPr lang="en-US" dirty="0"/>
              <a:t>Each order has action buttons:</a:t>
            </a:r>
          </a:p>
          <a:p>
            <a:endParaRPr lang="en-US" dirty="0"/>
          </a:p>
          <a:p>
            <a:r>
              <a:rPr lang="en-US" dirty="0"/>
              <a:t>👁 View details</a:t>
            </a:r>
          </a:p>
          <a:p>
            <a:endParaRPr lang="en-US" dirty="0"/>
          </a:p>
          <a:p>
            <a:r>
              <a:rPr lang="en-US" dirty="0"/>
              <a:t>✅ Mark as completed</a:t>
            </a:r>
          </a:p>
          <a:p>
            <a:endParaRPr lang="en-US" dirty="0"/>
          </a:p>
          <a:p>
            <a:r>
              <a:rPr lang="en-US" dirty="0"/>
              <a:t>❌ Cancel the order</a:t>
            </a:r>
          </a:p>
          <a:p>
            <a:endParaRPr lang="en-US" dirty="0"/>
          </a:p>
          <a:p>
            <a:r>
              <a:rPr lang="en-US" dirty="0"/>
              <a:t>I can also filter orders by status: All, Pending, Completed, or Cancelled.</a:t>
            </a:r>
          </a:p>
          <a:p>
            <a:endParaRPr lang="en-US" dirty="0"/>
          </a:p>
          <a:p>
            <a:r>
              <a:rPr lang="en-US" dirty="0"/>
              <a:t>This page helps the admin manage and update orders easily.</a:t>
            </a:r>
          </a:p>
        </p:txBody>
      </p:sp>
    </p:spTree>
    <p:extLst>
      <p:ext uri="{BB962C8B-B14F-4D97-AF65-F5344CB8AC3E}">
        <p14:creationId xmlns:p14="http://schemas.microsoft.com/office/powerpoint/2010/main" val="983654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662A6B-2A13-4F41-AF2A-FB65E49AA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753" y="447675"/>
            <a:ext cx="6838543" cy="5962650"/>
          </a:xfrm>
          <a:prstGeom prst="rect">
            <a:avLst/>
          </a:prstGeom>
        </p:spPr>
      </p:pic>
      <p:sp>
        <p:nvSpPr>
          <p:cNvPr id="4" name="TextBox 3">
            <a:extLst>
              <a:ext uri="{FF2B5EF4-FFF2-40B4-BE49-F238E27FC236}">
                <a16:creationId xmlns:a16="http://schemas.microsoft.com/office/drawing/2014/main" id="{092CCE55-F6B0-404D-8251-853E12F0986F}"/>
              </a:ext>
            </a:extLst>
          </p:cNvPr>
          <p:cNvSpPr txBox="1"/>
          <p:nvPr/>
        </p:nvSpPr>
        <p:spPr>
          <a:xfrm>
            <a:off x="0" y="291830"/>
            <a:ext cx="5223753" cy="6370975"/>
          </a:xfrm>
          <a:prstGeom prst="rect">
            <a:avLst/>
          </a:prstGeom>
          <a:noFill/>
        </p:spPr>
        <p:txBody>
          <a:bodyPr wrap="square" rtlCol="0">
            <a:spAutoFit/>
          </a:bodyPr>
          <a:lstStyle/>
          <a:p>
            <a:r>
              <a:rPr lang="en-US" sz="2400" b="1" dirty="0"/>
              <a:t>This page is where the user completes their purchase</a:t>
            </a:r>
            <a:r>
              <a:rPr lang="en-US" b="1" dirty="0"/>
              <a:t>.</a:t>
            </a:r>
          </a:p>
          <a:p>
            <a:endParaRPr lang="en-US" dirty="0"/>
          </a:p>
          <a:p>
            <a:r>
              <a:rPr lang="en-US" dirty="0"/>
              <a:t>    On the left, the user enters their personal and billing details: name, email, phone, country, city, address, and any notes.</a:t>
            </a:r>
          </a:p>
          <a:p>
            <a:endParaRPr lang="en-US" dirty="0"/>
          </a:p>
          <a:p>
            <a:r>
              <a:rPr lang="en-US" dirty="0"/>
              <a:t>    On the right, they see a summary of the products they’re buying, the total cost ($405), and free shipping.</a:t>
            </a:r>
          </a:p>
          <a:p>
            <a:endParaRPr lang="en-US" dirty="0"/>
          </a:p>
          <a:p>
            <a:r>
              <a:rPr lang="en-US" dirty="0"/>
              <a:t>    The system shows that cash on delivery is not </a:t>
            </a:r>
            <a:r>
              <a:rPr lang="ar-EG" dirty="0"/>
              <a:t>      </a:t>
            </a:r>
            <a:r>
              <a:rPr lang="en-US" dirty="0"/>
              <a:t>available in their city, so they must pay online using Visa, MasterCard, or PayPal.</a:t>
            </a:r>
          </a:p>
          <a:p>
            <a:endParaRPr lang="en-US" dirty="0"/>
          </a:p>
          <a:p>
            <a:r>
              <a:rPr lang="en-US" dirty="0"/>
              <a:t>    They can also enter a coupon code if they have one.</a:t>
            </a:r>
          </a:p>
          <a:p>
            <a:endParaRPr lang="en-US" dirty="0"/>
          </a:p>
          <a:p>
            <a:r>
              <a:rPr lang="en-US" dirty="0"/>
              <a:t>    Finally, they click “Place Order” to confirm and finish the purchase.</a:t>
            </a:r>
          </a:p>
          <a:p>
            <a:endParaRPr lang="en-US" dirty="0"/>
          </a:p>
          <a:p>
            <a:r>
              <a:rPr lang="en-US" dirty="0"/>
              <a:t>This page makes the checkout process quick, clear, and secure</a:t>
            </a:r>
          </a:p>
        </p:txBody>
      </p:sp>
    </p:spTree>
    <p:extLst>
      <p:ext uri="{BB962C8B-B14F-4D97-AF65-F5344CB8AC3E}">
        <p14:creationId xmlns:p14="http://schemas.microsoft.com/office/powerpoint/2010/main" val="4086116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D37FC-3FEC-4187-AF91-FB74577F1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213" y="500062"/>
            <a:ext cx="6507804" cy="5857875"/>
          </a:xfrm>
          <a:prstGeom prst="rect">
            <a:avLst/>
          </a:prstGeom>
        </p:spPr>
      </p:pic>
      <p:sp>
        <p:nvSpPr>
          <p:cNvPr id="4" name="TextBox 3">
            <a:extLst>
              <a:ext uri="{FF2B5EF4-FFF2-40B4-BE49-F238E27FC236}">
                <a16:creationId xmlns:a16="http://schemas.microsoft.com/office/drawing/2014/main" id="{451A6AB1-FE6E-4397-AB26-37A56D520E37}"/>
              </a:ext>
            </a:extLst>
          </p:cNvPr>
          <p:cNvSpPr txBox="1"/>
          <p:nvPr/>
        </p:nvSpPr>
        <p:spPr>
          <a:xfrm>
            <a:off x="1" y="1303506"/>
            <a:ext cx="5019472" cy="4154984"/>
          </a:xfrm>
          <a:prstGeom prst="rect">
            <a:avLst/>
          </a:prstGeom>
          <a:noFill/>
        </p:spPr>
        <p:txBody>
          <a:bodyPr wrap="square" rtlCol="0">
            <a:spAutoFit/>
          </a:bodyPr>
          <a:lstStyle/>
          <a:p>
            <a:r>
              <a:rPr lang="en-US" sz="2400" b="1" dirty="0"/>
              <a:t>This page is where the user enters their credit card information to pay online</a:t>
            </a:r>
            <a:r>
              <a:rPr lang="en-US" sz="2400" dirty="0"/>
              <a:t>. They fill in details like the card number, name, expiry date, and security code (CVV). After clicking "Pay Now," the system processes the payment. If everything is correct, a message appears confirming that the payment was successful. This page helps users pay safely and easily through the website</a:t>
            </a:r>
          </a:p>
        </p:txBody>
      </p:sp>
    </p:spTree>
    <p:extLst>
      <p:ext uri="{BB962C8B-B14F-4D97-AF65-F5344CB8AC3E}">
        <p14:creationId xmlns:p14="http://schemas.microsoft.com/office/powerpoint/2010/main" val="3304466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AD9AA-5815-43EB-AF6E-0877F98355B9}"/>
              </a:ext>
            </a:extLst>
          </p:cNvPr>
          <p:cNvPicPr>
            <a:picLocks noChangeAspect="1"/>
          </p:cNvPicPr>
          <p:nvPr/>
        </p:nvPicPr>
        <p:blipFill rotWithShape="1">
          <a:blip r:embed="rId2">
            <a:extLst>
              <a:ext uri="{28A0092B-C50C-407E-A947-70E740481C1C}">
                <a14:useLocalDpi xmlns:a14="http://schemas.microsoft.com/office/drawing/2010/main" val="0"/>
              </a:ext>
            </a:extLst>
          </a:blip>
          <a:srcRect b="23933"/>
          <a:stretch/>
        </p:blipFill>
        <p:spPr>
          <a:xfrm>
            <a:off x="5535038" y="632297"/>
            <a:ext cx="6507804" cy="5729591"/>
          </a:xfrm>
          <a:prstGeom prst="rect">
            <a:avLst/>
          </a:prstGeom>
        </p:spPr>
      </p:pic>
      <p:sp>
        <p:nvSpPr>
          <p:cNvPr id="4" name="TextBox 3">
            <a:extLst>
              <a:ext uri="{FF2B5EF4-FFF2-40B4-BE49-F238E27FC236}">
                <a16:creationId xmlns:a16="http://schemas.microsoft.com/office/drawing/2014/main" id="{29DA6FCA-8365-4AE2-A877-4AC81CE83DF8}"/>
              </a:ext>
            </a:extLst>
          </p:cNvPr>
          <p:cNvSpPr txBox="1"/>
          <p:nvPr/>
        </p:nvSpPr>
        <p:spPr>
          <a:xfrm>
            <a:off x="243191" y="1546698"/>
            <a:ext cx="4552545" cy="2677656"/>
          </a:xfrm>
          <a:prstGeom prst="rect">
            <a:avLst/>
          </a:prstGeom>
          <a:noFill/>
        </p:spPr>
        <p:txBody>
          <a:bodyPr wrap="square" rtlCol="0">
            <a:spAutoFit/>
          </a:bodyPr>
          <a:lstStyle/>
          <a:p>
            <a:r>
              <a:rPr lang="en-US" sz="2400" b="1" dirty="0"/>
              <a:t>After the user confirms the order, </a:t>
            </a:r>
            <a:r>
              <a:rPr lang="en-US" sz="2400" dirty="0"/>
              <a:t>they are taken to the order confirmation page, where they can review the order details, verify their personal information, check the shipping address, confirm their email, and view all their past orders</a:t>
            </a:r>
          </a:p>
        </p:txBody>
      </p:sp>
    </p:spTree>
    <p:extLst>
      <p:ext uri="{BB962C8B-B14F-4D97-AF65-F5344CB8AC3E}">
        <p14:creationId xmlns:p14="http://schemas.microsoft.com/office/powerpoint/2010/main" val="512711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D0C65E-9331-4146-BD84-BEE11B6C4413}"/>
              </a:ext>
            </a:extLst>
          </p:cNvPr>
          <p:cNvPicPr>
            <a:picLocks noChangeAspect="1"/>
          </p:cNvPicPr>
          <p:nvPr/>
        </p:nvPicPr>
        <p:blipFill>
          <a:blip r:embed="rId2"/>
          <a:stretch>
            <a:fillRect/>
          </a:stretch>
        </p:blipFill>
        <p:spPr>
          <a:xfrm>
            <a:off x="2149812" y="223737"/>
            <a:ext cx="9876817" cy="2101174"/>
          </a:xfrm>
          <a:prstGeom prst="rect">
            <a:avLst/>
          </a:prstGeom>
        </p:spPr>
      </p:pic>
      <p:sp>
        <p:nvSpPr>
          <p:cNvPr id="4" name="TextBox 3">
            <a:extLst>
              <a:ext uri="{FF2B5EF4-FFF2-40B4-BE49-F238E27FC236}">
                <a16:creationId xmlns:a16="http://schemas.microsoft.com/office/drawing/2014/main" id="{6BDBFC61-79B8-4BF2-89C0-70FBFCC38C35}"/>
              </a:ext>
            </a:extLst>
          </p:cNvPr>
          <p:cNvSpPr txBox="1"/>
          <p:nvPr/>
        </p:nvSpPr>
        <p:spPr>
          <a:xfrm>
            <a:off x="165372" y="2538919"/>
            <a:ext cx="7003913" cy="1384995"/>
          </a:xfrm>
          <a:prstGeom prst="rect">
            <a:avLst/>
          </a:prstGeom>
          <a:noFill/>
        </p:spPr>
        <p:txBody>
          <a:bodyPr wrap="square" rtlCol="0">
            <a:spAutoFit/>
          </a:bodyPr>
          <a:lstStyle/>
          <a:p>
            <a:r>
              <a:rPr lang="en-US" sz="2800" b="1" dirty="0"/>
              <a:t>It auto-loads all table settings from the project when building the database model.</a:t>
            </a:r>
          </a:p>
        </p:txBody>
      </p:sp>
      <p:pic>
        <p:nvPicPr>
          <p:cNvPr id="5" name="Picture 4">
            <a:extLst>
              <a:ext uri="{FF2B5EF4-FFF2-40B4-BE49-F238E27FC236}">
                <a16:creationId xmlns:a16="http://schemas.microsoft.com/office/drawing/2014/main" id="{256581A3-2365-4F3B-AB8C-C13C16261190}"/>
              </a:ext>
            </a:extLst>
          </p:cNvPr>
          <p:cNvPicPr>
            <a:picLocks noChangeAspect="1"/>
          </p:cNvPicPr>
          <p:nvPr/>
        </p:nvPicPr>
        <p:blipFill>
          <a:blip r:embed="rId3"/>
          <a:stretch>
            <a:fillRect/>
          </a:stretch>
        </p:blipFill>
        <p:spPr>
          <a:xfrm>
            <a:off x="3431477" y="3774332"/>
            <a:ext cx="8675360" cy="2101174"/>
          </a:xfrm>
          <a:prstGeom prst="rect">
            <a:avLst/>
          </a:prstGeom>
        </p:spPr>
      </p:pic>
      <p:sp>
        <p:nvSpPr>
          <p:cNvPr id="6" name="TextBox 5">
            <a:extLst>
              <a:ext uri="{FF2B5EF4-FFF2-40B4-BE49-F238E27FC236}">
                <a16:creationId xmlns:a16="http://schemas.microsoft.com/office/drawing/2014/main" id="{5C9AC31D-8998-40A8-886C-1344E540ADE5}"/>
              </a:ext>
            </a:extLst>
          </p:cNvPr>
          <p:cNvSpPr txBox="1"/>
          <p:nvPr/>
        </p:nvSpPr>
        <p:spPr>
          <a:xfrm>
            <a:off x="165371" y="5989846"/>
            <a:ext cx="7363837" cy="954107"/>
          </a:xfrm>
          <a:prstGeom prst="rect">
            <a:avLst/>
          </a:prstGeom>
          <a:noFill/>
        </p:spPr>
        <p:txBody>
          <a:bodyPr wrap="square" rtlCol="0">
            <a:spAutoFit/>
          </a:bodyPr>
          <a:lstStyle/>
          <a:p>
            <a:r>
              <a:rPr lang="en-US" sz="2800" b="1" dirty="0"/>
              <a:t>It sets up the database connection for the context</a:t>
            </a:r>
          </a:p>
        </p:txBody>
      </p:sp>
    </p:spTree>
    <p:extLst>
      <p:ext uri="{BB962C8B-B14F-4D97-AF65-F5344CB8AC3E}">
        <p14:creationId xmlns:p14="http://schemas.microsoft.com/office/powerpoint/2010/main" val="181934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E5F28-977F-466B-8372-D212987D8635}"/>
              </a:ext>
            </a:extLst>
          </p:cNvPr>
          <p:cNvPicPr>
            <a:picLocks noChangeAspect="1"/>
          </p:cNvPicPr>
          <p:nvPr/>
        </p:nvPicPr>
        <p:blipFill>
          <a:blip r:embed="rId2"/>
          <a:stretch>
            <a:fillRect/>
          </a:stretch>
        </p:blipFill>
        <p:spPr>
          <a:xfrm>
            <a:off x="3900791" y="513536"/>
            <a:ext cx="8083588" cy="4194651"/>
          </a:xfrm>
          <a:prstGeom prst="rect">
            <a:avLst/>
          </a:prstGeom>
        </p:spPr>
      </p:pic>
      <p:sp>
        <p:nvSpPr>
          <p:cNvPr id="4" name="TextBox 3">
            <a:extLst>
              <a:ext uri="{FF2B5EF4-FFF2-40B4-BE49-F238E27FC236}">
                <a16:creationId xmlns:a16="http://schemas.microsoft.com/office/drawing/2014/main" id="{358DBC51-9347-4346-9ED3-C03C17B03BE3}"/>
              </a:ext>
            </a:extLst>
          </p:cNvPr>
          <p:cNvSpPr txBox="1"/>
          <p:nvPr/>
        </p:nvSpPr>
        <p:spPr>
          <a:xfrm>
            <a:off x="145916" y="5019472"/>
            <a:ext cx="7266561" cy="954107"/>
          </a:xfrm>
          <a:prstGeom prst="rect">
            <a:avLst/>
          </a:prstGeom>
          <a:noFill/>
        </p:spPr>
        <p:txBody>
          <a:bodyPr wrap="square" rtlCol="0">
            <a:spAutoFit/>
          </a:bodyPr>
          <a:lstStyle/>
          <a:p>
            <a:r>
              <a:rPr lang="en-US" sz="2800" b="1" dirty="0"/>
              <a:t>They represent database tables for </a:t>
            </a:r>
            <a:r>
              <a:rPr lang="en-US" sz="2800" b="1" dirty="0" err="1"/>
              <a:t>Furni</a:t>
            </a:r>
            <a:r>
              <a:rPr lang="en-US" sz="2800" b="1" dirty="0"/>
              <a:t> and Order</a:t>
            </a:r>
            <a:r>
              <a:rPr lang="en-US" dirty="0"/>
              <a:t>.</a:t>
            </a:r>
          </a:p>
        </p:txBody>
      </p:sp>
    </p:spTree>
    <p:extLst>
      <p:ext uri="{BB962C8B-B14F-4D97-AF65-F5344CB8AC3E}">
        <p14:creationId xmlns:p14="http://schemas.microsoft.com/office/powerpoint/2010/main" val="1009811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D77E67-F70B-49A6-8E71-3527DE08E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366"/>
            <a:ext cx="12192000" cy="6696634"/>
          </a:xfrm>
          <a:prstGeom prst="rect">
            <a:avLst/>
          </a:prstGeom>
        </p:spPr>
      </p:pic>
      <p:pic>
        <p:nvPicPr>
          <p:cNvPr id="5" name="Picture 4">
            <a:extLst>
              <a:ext uri="{FF2B5EF4-FFF2-40B4-BE49-F238E27FC236}">
                <a16:creationId xmlns:a16="http://schemas.microsoft.com/office/drawing/2014/main" id="{81976138-01E3-4824-985E-2DD9910DA2CE}"/>
              </a:ext>
            </a:extLst>
          </p:cNvPr>
          <p:cNvPicPr>
            <a:picLocks noChangeAspect="1"/>
          </p:cNvPicPr>
          <p:nvPr/>
        </p:nvPicPr>
        <p:blipFill rotWithShape="1">
          <a:blip r:embed="rId3">
            <a:extLst>
              <a:ext uri="{28A0092B-C50C-407E-A947-70E740481C1C}">
                <a14:useLocalDpi xmlns:a14="http://schemas.microsoft.com/office/drawing/2010/main" val="0"/>
              </a:ext>
            </a:extLst>
          </a:blip>
          <a:srcRect l="41756" t="15785" b="44796"/>
          <a:stretch/>
        </p:blipFill>
        <p:spPr>
          <a:xfrm>
            <a:off x="0" y="5943600"/>
            <a:ext cx="12192000" cy="923372"/>
          </a:xfrm>
          <a:prstGeom prst="rect">
            <a:avLst/>
          </a:prstGeom>
        </p:spPr>
      </p:pic>
    </p:spTree>
    <p:extLst>
      <p:ext uri="{BB962C8B-B14F-4D97-AF65-F5344CB8AC3E}">
        <p14:creationId xmlns:p14="http://schemas.microsoft.com/office/powerpoint/2010/main" val="2820497882"/>
      </p:ext>
    </p:extLst>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8360B-66E0-4936-B4A7-A58DBA3D9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723"/>
            <a:ext cx="12192000" cy="6563701"/>
          </a:xfrm>
          <a:prstGeom prst="rect">
            <a:avLst/>
          </a:prstGeom>
        </p:spPr>
      </p:pic>
      <p:pic>
        <p:nvPicPr>
          <p:cNvPr id="5" name="Picture 4">
            <a:extLst>
              <a:ext uri="{FF2B5EF4-FFF2-40B4-BE49-F238E27FC236}">
                <a16:creationId xmlns:a16="http://schemas.microsoft.com/office/drawing/2014/main" id="{E37E183F-389C-4A5E-AEEA-C56DFC6A393B}"/>
              </a:ext>
            </a:extLst>
          </p:cNvPr>
          <p:cNvPicPr>
            <a:picLocks noChangeAspect="1"/>
          </p:cNvPicPr>
          <p:nvPr/>
        </p:nvPicPr>
        <p:blipFill>
          <a:blip r:embed="rId3"/>
          <a:stretch>
            <a:fillRect/>
          </a:stretch>
        </p:blipFill>
        <p:spPr>
          <a:xfrm>
            <a:off x="0" y="5325035"/>
            <a:ext cx="12192000" cy="1595718"/>
          </a:xfrm>
          <a:prstGeom prst="rect">
            <a:avLst/>
          </a:prstGeom>
        </p:spPr>
      </p:pic>
    </p:spTree>
    <p:extLst>
      <p:ext uri="{BB962C8B-B14F-4D97-AF65-F5344CB8AC3E}">
        <p14:creationId xmlns:p14="http://schemas.microsoft.com/office/powerpoint/2010/main" val="2037657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943787-8366-4779-9645-4E0BF9135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146"/>
            <a:ext cx="12192000" cy="6459708"/>
          </a:xfrm>
          <a:prstGeom prst="rect">
            <a:avLst/>
          </a:prstGeom>
        </p:spPr>
      </p:pic>
    </p:spTree>
    <p:extLst>
      <p:ext uri="{BB962C8B-B14F-4D97-AF65-F5344CB8AC3E}">
        <p14:creationId xmlns:p14="http://schemas.microsoft.com/office/powerpoint/2010/main" val="2398115655"/>
      </p:ext>
    </p:extLst>
  </p:cSld>
  <p:clrMapOvr>
    <a:masterClrMapping/>
  </p:clrMapOvr>
  <mc:AlternateContent xmlns:mc="http://schemas.openxmlformats.org/markup-compatibility/2006" xmlns:p14="http://schemas.microsoft.com/office/powerpoint/2010/main">
    <mc:Choice Requires="p14">
      <p:transition spd="slow" p14:dur="1500" advTm="4630">
        <p:split orient="vert"/>
      </p:transition>
    </mc:Choice>
    <mc:Fallback xmlns="">
      <p:transition spd="slow" advTm="463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BDC0E-7050-4A05-94B0-B3823048C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9E2EF08F-FE63-4501-98F2-D6FDBCDB806B}"/>
              </a:ext>
            </a:extLst>
          </p:cNvPr>
          <p:cNvPicPr>
            <a:picLocks noChangeAspect="1"/>
          </p:cNvPicPr>
          <p:nvPr/>
        </p:nvPicPr>
        <p:blipFill>
          <a:blip r:embed="rId3"/>
          <a:stretch>
            <a:fillRect/>
          </a:stretch>
        </p:blipFill>
        <p:spPr>
          <a:xfrm>
            <a:off x="7284295" y="537882"/>
            <a:ext cx="4800129" cy="5853953"/>
          </a:xfrm>
          <a:prstGeom prst="rect">
            <a:avLst/>
          </a:prstGeom>
        </p:spPr>
      </p:pic>
    </p:spTree>
    <p:extLst>
      <p:ext uri="{BB962C8B-B14F-4D97-AF65-F5344CB8AC3E}">
        <p14:creationId xmlns:p14="http://schemas.microsoft.com/office/powerpoint/2010/main" val="16511710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11AAC-2695-4253-9697-EFC575491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4" y="0"/>
            <a:ext cx="12127245" cy="6795247"/>
          </a:xfrm>
          <a:prstGeom prst="rect">
            <a:avLst/>
          </a:prstGeom>
        </p:spPr>
      </p:pic>
    </p:spTree>
    <p:extLst>
      <p:ext uri="{BB962C8B-B14F-4D97-AF65-F5344CB8AC3E}">
        <p14:creationId xmlns:p14="http://schemas.microsoft.com/office/powerpoint/2010/main" val="10069697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A5423E-C24E-4044-8487-A9D8C05C6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505"/>
            <a:ext cx="12192000" cy="6686989"/>
          </a:xfrm>
          <a:prstGeom prst="rect">
            <a:avLst/>
          </a:prstGeom>
        </p:spPr>
      </p:pic>
    </p:spTree>
    <p:extLst>
      <p:ext uri="{BB962C8B-B14F-4D97-AF65-F5344CB8AC3E}">
        <p14:creationId xmlns:p14="http://schemas.microsoft.com/office/powerpoint/2010/main" val="30951018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F3836F-95B4-42DE-8F30-0199DAB02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372"/>
            <a:ext cx="12075459" cy="6513255"/>
          </a:xfrm>
          <a:prstGeom prst="rect">
            <a:avLst/>
          </a:prstGeom>
        </p:spPr>
      </p:pic>
    </p:spTree>
    <p:extLst>
      <p:ext uri="{BB962C8B-B14F-4D97-AF65-F5344CB8AC3E}">
        <p14:creationId xmlns:p14="http://schemas.microsoft.com/office/powerpoint/2010/main" val="1258346980"/>
      </p:ext>
    </p:extLst>
  </p:cSld>
  <p:clrMapOvr>
    <a:masterClrMapping/>
  </p:clrMapOvr>
</p:sld>
</file>

<file path=ppt/theme/theme1.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
  <TotalTime>2678</TotalTime>
  <Words>1344</Words>
  <Application>Microsoft Office PowerPoint</Application>
  <PresentationFormat>Widescreen</PresentationFormat>
  <Paragraphs>151</Paragraphs>
  <Slides>40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Arial</vt:lpstr>
      <vt:lpstr>Calibri Light</vt:lpstr>
      <vt:lpstr>Century Gothic</vt:lpstr>
      <vt:lpstr>Elephant</vt:lpstr>
      <vt:lpstr>Gill Sans MT</vt:lpstr>
      <vt:lpstr>BrushVTI</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Flow Diagram </vt:lpstr>
      <vt:lpstr>Data Flow Diagram</vt:lpstr>
      <vt:lpstr>Data Flow Diagram</vt:lpstr>
      <vt:lpstr>Entity Relationship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Yara Essam</dc:creator>
  <cp:lastModifiedBy>Yara Essam</cp:lastModifiedBy>
  <cp:revision>84</cp:revision>
  <dcterms:created xsi:type="dcterms:W3CDTF">2024-12-16T13:11:59Z</dcterms:created>
  <dcterms:modified xsi:type="dcterms:W3CDTF">2025-06-10T23:37:49Z</dcterms:modified>
</cp:coreProperties>
</file>